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595" r:id="rId3"/>
    <p:sldId id="600" r:id="rId5"/>
    <p:sldId id="601" r:id="rId6"/>
    <p:sldId id="337" r:id="rId7"/>
    <p:sldId id="338" r:id="rId8"/>
    <p:sldId id="583" r:id="rId9"/>
    <p:sldId id="629" r:id="rId10"/>
    <p:sldId id="704" r:id="rId11"/>
    <p:sldId id="631" r:id="rId12"/>
    <p:sldId id="634" r:id="rId13"/>
    <p:sldId id="692" r:id="rId14"/>
    <p:sldId id="694" r:id="rId15"/>
    <p:sldId id="695" r:id="rId16"/>
    <p:sldId id="696" r:id="rId17"/>
    <p:sldId id="697" r:id="rId18"/>
    <p:sldId id="698" r:id="rId19"/>
    <p:sldId id="700" r:id="rId20"/>
    <p:sldId id="702" r:id="rId21"/>
    <p:sldId id="691" r:id="rId22"/>
  </p:sldIdLst>
  <p:sldSz cx="12192000" cy="6858000"/>
  <p:notesSz cx="6858000" cy="9144000"/>
  <p:custDataLst>
    <p:tags r:id="rId2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50" userDrawn="1">
          <p15:clr>
            <a:srgbClr val="A4A3A4"/>
          </p15:clr>
        </p15:guide>
        <p15:guide id="2" pos="36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3D0"/>
    <a:srgbClr val="4F81BD"/>
    <a:srgbClr val="3CA0FE"/>
    <a:srgbClr val="2B2E30"/>
    <a:srgbClr val="E8E8E6"/>
    <a:srgbClr val="C35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0546" autoAdjust="0"/>
  </p:normalViewPr>
  <p:slideViewPr>
    <p:cSldViewPr showGuides="1">
      <p:cViewPr varScale="1">
        <p:scale>
          <a:sx n="103" d="100"/>
          <a:sy n="103" d="100"/>
        </p:scale>
        <p:origin x="-1152" y="-96"/>
      </p:cViewPr>
      <p:guideLst>
        <p:guide orient="horz" pos="1850"/>
        <p:guide pos="36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7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D929F8F-6AC4-41D7-8D4F-44586CEB8A4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09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D6D7B0-4AFA-4623-AD21-85815AFD0674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867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286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331EB5-52B3-4478-A88A-D40DE687C64A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867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286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331EB5-52B3-4478-A88A-D40DE687C64A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929F8F-6AC4-41D7-8D4F-44586CEB8A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14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D6EA45-BC67-43CE-AAF0-532557FCC35E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19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81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636A6D-AA45-4F69-B289-D6CE0302ECF6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8D899-0B5D-4CE5-9868-D90F9F2830FD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266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8B8E17-6C12-40D0-98CE-A775216A5C9D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867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286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331EB5-52B3-4478-A88A-D40DE687C64A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867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286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331EB5-52B3-4478-A88A-D40DE687C64A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D99BE4-BEC2-45F9-8575-272D0A8E8FA3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929F8F-6AC4-41D7-8D4F-44586CEB8A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14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D6EA45-BC67-43CE-AAF0-532557FCC35E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46122C-F768-40A2-A128-E096586C23D4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3220D6-F7A5-4B01-81A4-153D646ACB28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3220D6-F7A5-4B01-81A4-153D646ACB28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0DBDD-B5A5-4EF1-B85C-9474888EF323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0DBDD-B5A5-4EF1-B85C-9474888EF323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0DBDD-B5A5-4EF1-B85C-9474888EF323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DA5C-BD1B-4ED2-A9EA-606C3FCF408A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A94E-209C-4E91-B24C-C0E304382803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67DD7-D743-405D-8C34-5ABA791880A8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B71ED-FC88-46D6-A209-6F19D8417695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20FF1-0B54-4FA7-B56B-A3101690771C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A0947-A23A-4291-B388-91991A5875CE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471FB-2731-4A64-8845-396BCE39DACC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5BF19-E013-4712-A8DF-28B75B3FCC51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E7D7-5BED-4850-8C13-E23A7C83FB19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C99F0-2208-4924-9167-31BFCE69A2A4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F74A-182E-48A3-A459-3B9EFED3E0C0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603A5A9-4B4A-498B-A0E9-DA53D806FFFA}" type="slidenum">
              <a:rPr lang="zh-CN" altLang="en-US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tags" Target="../tags/tag4.xml"/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image" Target="../media/image3.pn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png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6.png"/><Relationship Id="rId10" Type="http://schemas.openxmlformats.org/officeDocument/2006/relationships/notesSlide" Target="../notesSlides/notesSlide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tags" Target="../tags/tag12.xml"/><Relationship Id="rId4" Type="http://schemas.openxmlformats.org/officeDocument/2006/relationships/image" Target="../media/image10.png"/><Relationship Id="rId3" Type="http://schemas.openxmlformats.org/officeDocument/2006/relationships/tags" Target="../tags/tag11.xml"/><Relationship Id="rId2" Type="http://schemas.openxmlformats.org/officeDocument/2006/relationships/image" Target="../media/image9.png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tags" Target="../tags/tag14.xml"/><Relationship Id="rId2" Type="http://schemas.openxmlformats.org/officeDocument/2006/relationships/image" Target="../media/image12.png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      (向天歌演示原创作品：www.TopPPT.cn)"/>
          <p:cNvSpPr/>
          <p:nvPr/>
        </p:nvSpPr>
        <p:spPr>
          <a:xfrm rot="19177476">
            <a:off x="8159750" y="312738"/>
            <a:ext cx="5683250" cy="5346700"/>
          </a:xfrm>
          <a:custGeom>
            <a:avLst/>
            <a:gdLst>
              <a:gd name="connsiteX0" fmla="*/ 699354 w 5683751"/>
              <a:gd name="connsiteY0" fmla="*/ 2660654 h 5347153"/>
              <a:gd name="connsiteX1" fmla="*/ 699354 w 5683751"/>
              <a:gd name="connsiteY1" fmla="*/ 4647799 h 5347153"/>
              <a:gd name="connsiteX2" fmla="*/ 2720656 w 5683751"/>
              <a:gd name="connsiteY2" fmla="*/ 4654875 h 5347153"/>
              <a:gd name="connsiteX3" fmla="*/ 2131993 w 5683751"/>
              <a:gd name="connsiteY3" fmla="*/ 5347153 h 5347153"/>
              <a:gd name="connsiteX4" fmla="*/ 0 w 5683751"/>
              <a:gd name="connsiteY4" fmla="*/ 5347153 h 5347153"/>
              <a:gd name="connsiteX5" fmla="*/ 0 w 5683751"/>
              <a:gd name="connsiteY5" fmla="*/ 2660489 h 5347153"/>
              <a:gd name="connsiteX6" fmla="*/ 2808800 w 5683751"/>
              <a:gd name="connsiteY6" fmla="*/ 0 h 5347153"/>
              <a:gd name="connsiteX7" fmla="*/ 2832652 w 5683751"/>
              <a:gd name="connsiteY7" fmla="*/ 699354 h 5347153"/>
              <a:gd name="connsiteX8" fmla="*/ 699354 w 5683751"/>
              <a:gd name="connsiteY8" fmla="*/ 699354 h 5347153"/>
              <a:gd name="connsiteX9" fmla="*/ 699354 w 5683751"/>
              <a:gd name="connsiteY9" fmla="*/ 2481295 h 5347153"/>
              <a:gd name="connsiteX10" fmla="*/ 0 w 5683751"/>
              <a:gd name="connsiteY10" fmla="*/ 2481130 h 5347153"/>
              <a:gd name="connsiteX11" fmla="*/ 0 w 5683751"/>
              <a:gd name="connsiteY11" fmla="*/ 0 h 5347153"/>
              <a:gd name="connsiteX12" fmla="*/ 4307551 w 5683751"/>
              <a:gd name="connsiteY12" fmla="*/ 0 h 5347153"/>
              <a:gd name="connsiteX13" fmla="*/ 5683751 w 5683751"/>
              <a:gd name="connsiteY13" fmla="*/ 1170220 h 5347153"/>
              <a:gd name="connsiteX14" fmla="*/ 5080222 w 5683751"/>
              <a:gd name="connsiteY14" fmla="*/ 1879981 h 5347153"/>
              <a:gd name="connsiteX15" fmla="*/ 5080546 w 5683751"/>
              <a:gd name="connsiteY15" fmla="*/ 1701265 h 5347153"/>
              <a:gd name="connsiteX16" fmla="*/ 5081521 w 5683751"/>
              <a:gd name="connsiteY16" fmla="*/ 699354 h 5347153"/>
              <a:gd name="connsiteX17" fmla="*/ 3041115 w 5683751"/>
              <a:gd name="connsiteY17" fmla="*/ 699354 h 5347153"/>
              <a:gd name="connsiteX18" fmla="*/ 3017264 w 5683751"/>
              <a:gd name="connsiteY18" fmla="*/ 0 h 534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3751" h="5347153">
                <a:moveTo>
                  <a:pt x="699354" y="2660654"/>
                </a:moveTo>
                <a:lnTo>
                  <a:pt x="699354" y="4647799"/>
                </a:lnTo>
                <a:lnTo>
                  <a:pt x="2720656" y="4654875"/>
                </a:lnTo>
                <a:lnTo>
                  <a:pt x="2131993" y="5347153"/>
                </a:lnTo>
                <a:lnTo>
                  <a:pt x="0" y="5347153"/>
                </a:lnTo>
                <a:lnTo>
                  <a:pt x="0" y="2660489"/>
                </a:lnTo>
                <a:close/>
                <a:moveTo>
                  <a:pt x="2808800" y="0"/>
                </a:moveTo>
                <a:lnTo>
                  <a:pt x="2832652" y="699354"/>
                </a:lnTo>
                <a:lnTo>
                  <a:pt x="699354" y="699354"/>
                </a:lnTo>
                <a:lnTo>
                  <a:pt x="699354" y="2481295"/>
                </a:lnTo>
                <a:lnTo>
                  <a:pt x="0" y="2481130"/>
                </a:lnTo>
                <a:lnTo>
                  <a:pt x="0" y="0"/>
                </a:lnTo>
                <a:close/>
                <a:moveTo>
                  <a:pt x="4307551" y="0"/>
                </a:moveTo>
                <a:lnTo>
                  <a:pt x="5683751" y="1170220"/>
                </a:lnTo>
                <a:lnTo>
                  <a:pt x="5080222" y="1879981"/>
                </a:lnTo>
                <a:lnTo>
                  <a:pt x="5080546" y="1701265"/>
                </a:lnTo>
                <a:cubicBezTo>
                  <a:pt x="5081157" y="1364859"/>
                  <a:pt x="5081625" y="1029670"/>
                  <a:pt x="5081521" y="699354"/>
                </a:cubicBezTo>
                <a:lnTo>
                  <a:pt x="3041115" y="699354"/>
                </a:lnTo>
                <a:lnTo>
                  <a:pt x="3017264" y="0"/>
                </a:lnTo>
                <a:close/>
              </a:path>
            </a:pathLst>
          </a:cu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Freeform 38      (向天歌演示原创作品：www.TopPPT.cn)"/>
          <p:cNvSpPr/>
          <p:nvPr/>
        </p:nvSpPr>
        <p:spPr>
          <a:xfrm rot="19177476">
            <a:off x="10460038" y="1317625"/>
            <a:ext cx="3463925" cy="4075113"/>
          </a:xfrm>
          <a:custGeom>
            <a:avLst/>
            <a:gdLst>
              <a:gd name="connsiteX0" fmla="*/ 699354 w 3464896"/>
              <a:gd name="connsiteY0" fmla="*/ 2076448 h 4074783"/>
              <a:gd name="connsiteX1" fmla="*/ 699354 w 3464896"/>
              <a:gd name="connsiteY1" fmla="*/ 3252330 h 4074783"/>
              <a:gd name="connsiteX2" fmla="*/ 0 w 3464896"/>
              <a:gd name="connsiteY2" fmla="*/ 4074783 h 4074783"/>
              <a:gd name="connsiteX3" fmla="*/ 0 w 3464896"/>
              <a:gd name="connsiteY3" fmla="*/ 2076283 h 4074783"/>
              <a:gd name="connsiteX4" fmla="*/ 1684570 w 3464896"/>
              <a:gd name="connsiteY4" fmla="*/ 0 h 4074783"/>
              <a:gd name="connsiteX5" fmla="*/ 1708421 w 3464896"/>
              <a:gd name="connsiteY5" fmla="*/ 699355 h 4074783"/>
              <a:gd name="connsiteX6" fmla="*/ 699354 w 3464896"/>
              <a:gd name="connsiteY6" fmla="*/ 699354 h 4074783"/>
              <a:gd name="connsiteX7" fmla="*/ 699354 w 3464896"/>
              <a:gd name="connsiteY7" fmla="*/ 1859921 h 4074783"/>
              <a:gd name="connsiteX8" fmla="*/ 0 w 3464896"/>
              <a:gd name="connsiteY8" fmla="*/ 1859755 h 4074783"/>
              <a:gd name="connsiteX9" fmla="*/ 0 w 3464896"/>
              <a:gd name="connsiteY9" fmla="*/ 0 h 4074783"/>
              <a:gd name="connsiteX10" fmla="*/ 3464896 w 3464896"/>
              <a:gd name="connsiteY10" fmla="*/ 1 h 4074783"/>
              <a:gd name="connsiteX11" fmla="*/ 2870217 w 3464896"/>
              <a:gd name="connsiteY11" fmla="*/ 699354 h 4074783"/>
              <a:gd name="connsiteX12" fmla="*/ 1916884 w 3464896"/>
              <a:gd name="connsiteY12" fmla="*/ 699354 h 4074783"/>
              <a:gd name="connsiteX13" fmla="*/ 1893033 w 3464896"/>
              <a:gd name="connsiteY13" fmla="*/ 1 h 40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4896" h="4074783">
                <a:moveTo>
                  <a:pt x="699354" y="2076448"/>
                </a:moveTo>
                <a:lnTo>
                  <a:pt x="699354" y="3252330"/>
                </a:lnTo>
                <a:lnTo>
                  <a:pt x="0" y="4074783"/>
                </a:lnTo>
                <a:lnTo>
                  <a:pt x="0" y="2076283"/>
                </a:lnTo>
                <a:close/>
                <a:moveTo>
                  <a:pt x="1684570" y="0"/>
                </a:moveTo>
                <a:lnTo>
                  <a:pt x="1708421" y="699355"/>
                </a:lnTo>
                <a:lnTo>
                  <a:pt x="699354" y="699354"/>
                </a:lnTo>
                <a:lnTo>
                  <a:pt x="699354" y="1859921"/>
                </a:lnTo>
                <a:lnTo>
                  <a:pt x="0" y="1859755"/>
                </a:lnTo>
                <a:lnTo>
                  <a:pt x="0" y="0"/>
                </a:lnTo>
                <a:close/>
                <a:moveTo>
                  <a:pt x="3464896" y="1"/>
                </a:moveTo>
                <a:lnTo>
                  <a:pt x="2870217" y="699354"/>
                </a:lnTo>
                <a:lnTo>
                  <a:pt x="1916884" y="699354"/>
                </a:lnTo>
                <a:lnTo>
                  <a:pt x="1893033" y="1"/>
                </a:lnTo>
                <a:close/>
              </a:path>
            </a:pathLst>
          </a:cu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078" name="Group 3      (向天歌演示原创作品：www.TopPPT.cn)"/>
          <p:cNvGrpSpPr/>
          <p:nvPr/>
        </p:nvGrpSpPr>
        <p:grpSpPr bwMode="auto">
          <a:xfrm>
            <a:off x="1559496" y="5253072"/>
            <a:ext cx="1776834" cy="120650"/>
            <a:chOff x="1559554" y="4356850"/>
            <a:chExt cx="1777310" cy="121200"/>
          </a:xfrm>
        </p:grpSpPr>
        <p:cxnSp>
          <p:nvCxnSpPr>
            <p:cNvPr id="24" name="Straight Connector 23      (向天歌演示原创作品：www.TopPPT.cn)"/>
            <p:cNvCxnSpPr/>
            <p:nvPr/>
          </p:nvCxnSpPr>
          <p:spPr>
            <a:xfrm flipH="1">
              <a:off x="1559554" y="4405713"/>
              <a:ext cx="1656184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      (向天歌演示原创作品：www.TopPPT.cn)"/>
            <p:cNvSpPr/>
            <p:nvPr/>
          </p:nvSpPr>
          <p:spPr>
            <a:xfrm>
              <a:off x="3216182" y="4356850"/>
              <a:ext cx="120682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079" name="Group 4      (向天歌演示原创作品：www.TopPPT.cn)"/>
          <p:cNvGrpSpPr/>
          <p:nvPr/>
        </p:nvGrpSpPr>
        <p:grpSpPr bwMode="auto">
          <a:xfrm>
            <a:off x="4051300" y="5253072"/>
            <a:ext cx="1868488" cy="120650"/>
            <a:chOff x="4050658" y="4356850"/>
            <a:chExt cx="1869506" cy="121200"/>
          </a:xfrm>
        </p:grpSpPr>
        <p:cxnSp>
          <p:nvCxnSpPr>
            <p:cNvPr id="25" name="Straight Connector 24      (向天歌演示原创作品：www.TopPPT.cn)"/>
            <p:cNvCxnSpPr/>
            <p:nvPr/>
          </p:nvCxnSpPr>
          <p:spPr>
            <a:xfrm flipV="1">
              <a:off x="4171858" y="4414006"/>
              <a:ext cx="1748306" cy="3444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      (向天歌演示原创作品：www.TopPPT.cn)"/>
            <p:cNvSpPr/>
            <p:nvPr/>
          </p:nvSpPr>
          <p:spPr>
            <a:xfrm>
              <a:off x="4050658" y="4356850"/>
              <a:ext cx="120716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Rectangle 19      (向天歌演示原创作品：www.TopPPT.cn)"/>
          <p:cNvSpPr/>
          <p:nvPr/>
        </p:nvSpPr>
        <p:spPr>
          <a:xfrm rot="2289162">
            <a:off x="2543810" y="1380173"/>
            <a:ext cx="1314450" cy="1316037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3083" name="Group 9      (向天歌演示原创作品：www.TopPPT.cn)"/>
          <p:cNvGrpSpPr/>
          <p:nvPr/>
        </p:nvGrpSpPr>
        <p:grpSpPr bwMode="auto">
          <a:xfrm>
            <a:off x="3490377" y="5544556"/>
            <a:ext cx="419100" cy="403225"/>
            <a:chOff x="2670518" y="4898862"/>
            <a:chExt cx="418098" cy="402345"/>
          </a:xfrm>
        </p:grpSpPr>
        <p:sp>
          <p:nvSpPr>
            <p:cNvPr id="33" name="Rectangle 32      (向天歌演示原创作品：www.TopPPT.cn)"/>
            <p:cNvSpPr/>
            <p:nvPr/>
          </p:nvSpPr>
          <p:spPr>
            <a:xfrm flipV="1">
              <a:off x="2670518" y="4898862"/>
              <a:ext cx="418098" cy="402345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801992" y="4974946"/>
              <a:ext cx="155149" cy="250176"/>
              <a:chOff x="6967538" y="6365875"/>
              <a:chExt cx="127000" cy="204787"/>
            </a:xfrm>
            <a:solidFill>
              <a:schemeClr val="bg1"/>
            </a:solidFill>
          </p:grpSpPr>
          <p:sp>
            <p:nvSpPr>
              <p:cNvPr id="31" name="Freeform 626      (向天歌演示原创作品：www.TopPPT.cn)"/>
              <p:cNvSpPr/>
              <p:nvPr/>
            </p:nvSpPr>
            <p:spPr bwMode="auto">
              <a:xfrm>
                <a:off x="6967538" y="6423025"/>
                <a:ext cx="127000" cy="147637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" name="Freeform 627      (向天歌演示原创作品：www.TopPPT.cn)"/>
              <p:cNvSpPr/>
              <p:nvPr/>
            </p:nvSpPr>
            <p:spPr bwMode="auto">
              <a:xfrm>
                <a:off x="7000875" y="6365875"/>
                <a:ext cx="61912" cy="134937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3085" name="TextBox 21      (向天歌演示原创作品：www.TopPPT.cn)"/>
          <p:cNvSpPr txBox="1">
            <a:spLocks noChangeArrowheads="1"/>
          </p:cNvSpPr>
          <p:nvPr/>
        </p:nvSpPr>
        <p:spPr bwMode="auto">
          <a:xfrm>
            <a:off x="2641600" y="1334770"/>
            <a:ext cx="126936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雅</a:t>
            </a:r>
            <a:endParaRPr lang="zh-CN" altLang="en-US" sz="8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19      (向天歌演示原创作品：www.TopPPT.cn)"/>
          <p:cNvSpPr/>
          <p:nvPr/>
        </p:nvSpPr>
        <p:spPr>
          <a:xfrm rot="2289162">
            <a:off x="1158861" y="2167079"/>
            <a:ext cx="1314450" cy="1316037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97115" y="2092006"/>
            <a:ext cx="13811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zh-CN" altLang="en-US" sz="8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尔</a:t>
            </a:r>
            <a:endParaRPr lang="zh-CN" altLang="en-US" sz="8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6547" y="226604"/>
            <a:ext cx="2030965" cy="80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21      (向天歌演示原创作品：www.TopPPT.cn)"/>
          <p:cNvSpPr txBox="1">
            <a:spLocks noChangeArrowheads="1"/>
          </p:cNvSpPr>
          <p:nvPr/>
        </p:nvSpPr>
        <p:spPr bwMode="auto">
          <a:xfrm>
            <a:off x="864870" y="3840480"/>
            <a:ext cx="630745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4800" b="1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学习使用指南</a:t>
            </a:r>
            <a:endParaRPr lang="zh-CN" altLang="en-US" sz="4800" b="1">
              <a:solidFill>
                <a:srgbClr val="2B2E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4800" b="1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4800" b="1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r>
              <a:rPr lang="zh-CN" altLang="en-US" sz="4800" b="1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</a:t>
            </a:r>
            <a:r>
              <a:rPr lang="en-US" altLang="zh-CN" sz="4800" b="1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en-US" sz="4800" b="1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电脑端</a:t>
            </a:r>
            <a:r>
              <a:rPr lang="en-US" altLang="zh-CN" sz="4800" b="1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4800" b="1">
              <a:solidFill>
                <a:srgbClr val="2B2E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8076565" y="1106805"/>
            <a:ext cx="3284855" cy="505904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3" name="图片 2" descr="DF45C275824E8900603C10A25C5110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1215" y="1739900"/>
            <a:ext cx="6713220" cy="3776980"/>
          </a:xfrm>
          <a:prstGeom prst="rect">
            <a:avLst/>
          </a:prstGeom>
        </p:spPr>
      </p:pic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654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3562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观看视频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5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8242935" y="1262380"/>
            <a:ext cx="2952115" cy="479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超星尔雅课程初次完成视频任务点是不能快进的，因为您学校的老师给你们所选的课都设置了不同的学分，需要登录后在线一集一集观看才能得到学分，并且作业和考试的答案都在视频里，只有认真观看每一集视频才能顺利通过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视频中的题目不占成绩，若您答对就可以继续观看视频，若答错将重新作答，若题目有误，请截图并及时联系客服反馈，您反馈的错题我们会反馈给老师修改，祝您学习愉快！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67740" y="2172970"/>
            <a:ext cx="3372485" cy="1463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6641465" y="1106805"/>
            <a:ext cx="3284855" cy="505904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654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3562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5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6736080" y="1262380"/>
            <a:ext cx="2952115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学习完所有视频之后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，点击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才可考试开始考试，考试时间为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分钟，点击进入考试就开始计时，中途切出开始界面或者点了返回一样在计时，超时自动提交，请在规定时间内完成考试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，考试成绩达到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分及以上为合格，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考试没有合格可以马上进入考试重考，重考机会有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次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47850" y="908685"/>
            <a:ext cx="3095625" cy="56483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350770" y="2227580"/>
            <a:ext cx="906780" cy="443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557338"/>
            <a:ext cx="12192000" cy="316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6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电脑</a:t>
            </a:r>
            <a:r>
              <a:rPr lang="zh-CN" altLang="en-US" sz="6600" dirty="0" smtClean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端</a:t>
            </a:r>
            <a:r>
              <a:rPr lang="zh-CN" altLang="en-US" sz="6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学习</a:t>
            </a:r>
            <a:endParaRPr lang="zh-CN" altLang="en-US" sz="6600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Rectangle 4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Rectangle 5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125" name="TextBox 6      (向天歌演示原创作品：www.TopPPT.cn)"/>
          <p:cNvSpPr txBox="1">
            <a:spLocks noChangeArrowheads="1"/>
          </p:cNvSpPr>
          <p:nvPr/>
        </p:nvSpPr>
        <p:spPr bwMode="auto">
          <a:xfrm>
            <a:off x="681355" y="233045"/>
            <a:ext cx="10553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16      (向天歌演示原创作品：www.TopPPT.cn)"/>
          <p:cNvSpPr/>
          <p:nvPr/>
        </p:nvSpPr>
        <p:spPr>
          <a:xfrm>
            <a:off x="1692910" y="2192020"/>
            <a:ext cx="2152650" cy="79375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21A3D0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Rectangle 17      (向天歌演示原创作品：www.TopPPT.cn)"/>
          <p:cNvSpPr/>
          <p:nvPr/>
        </p:nvSpPr>
        <p:spPr>
          <a:xfrm>
            <a:off x="1692910" y="3055620"/>
            <a:ext cx="2411095" cy="79375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Rectangle 8      (向天歌演示原创作品：www.TopPPT.cn)"/>
          <p:cNvSpPr/>
          <p:nvPr/>
        </p:nvSpPr>
        <p:spPr>
          <a:xfrm>
            <a:off x="1692910" y="3925570"/>
            <a:ext cx="2716530" cy="79375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" name="Rectangle 9      (向天歌演示原创作品：www.TopPPT.cn)"/>
          <p:cNvSpPr/>
          <p:nvPr/>
        </p:nvSpPr>
        <p:spPr>
          <a:xfrm>
            <a:off x="1682750" y="4798060"/>
            <a:ext cx="3030220" cy="79184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Rectangle 1      (向天歌演示原创作品：www.TopPPT.cn)"/>
          <p:cNvSpPr/>
          <p:nvPr/>
        </p:nvSpPr>
        <p:spPr>
          <a:xfrm>
            <a:off x="756285" y="2192060"/>
            <a:ext cx="868363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4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2      (向天歌演示原创作品：www.TopPPT.cn)"/>
          <p:cNvSpPr/>
          <p:nvPr/>
        </p:nvSpPr>
        <p:spPr>
          <a:xfrm>
            <a:off x="757873" y="3055660"/>
            <a:ext cx="868362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endParaRPr 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13      (向天歌演示原创作品：www.TopPPT.cn)"/>
          <p:cNvSpPr/>
          <p:nvPr/>
        </p:nvSpPr>
        <p:spPr>
          <a:xfrm>
            <a:off x="756285" y="3925610"/>
            <a:ext cx="868363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endParaRPr 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4      (向天歌演示原创作品：www.TopPPT.cn)"/>
          <p:cNvSpPr/>
          <p:nvPr/>
        </p:nvSpPr>
        <p:spPr>
          <a:xfrm>
            <a:off x="765810" y="4793972"/>
            <a:ext cx="869950" cy="7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endParaRPr 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6" name="TextBox 21      (向天歌演示原创作品：www.TopPPT.cn)"/>
          <p:cNvSpPr txBox="1">
            <a:spLocks noChangeArrowheads="1"/>
          </p:cNvSpPr>
          <p:nvPr/>
        </p:nvSpPr>
        <p:spPr bwMode="auto">
          <a:xfrm>
            <a:off x="2000885" y="2395220"/>
            <a:ext cx="163004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7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2000885" y="3185795"/>
            <a:ext cx="17729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8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2000885" y="4119245"/>
            <a:ext cx="178371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查看考核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9" name="TextBox 44      (向天歌演示原创作品：www.TopPPT.cn)"/>
          <p:cNvSpPr txBox="1">
            <a:spLocks noChangeArrowheads="1"/>
          </p:cNvSpPr>
          <p:nvPr/>
        </p:nvSpPr>
        <p:spPr bwMode="auto">
          <a:xfrm>
            <a:off x="2000885" y="4963795"/>
            <a:ext cx="178371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861060"/>
            <a:ext cx="12192000" cy="972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8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电脑</a:t>
            </a:r>
            <a:r>
              <a:rPr lang="zh-CN" altLang="en-US" sz="4800" dirty="0" smtClean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端</a:t>
            </a:r>
            <a:r>
              <a:rPr lang="zh-CN" altLang="en-US" sz="48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学习</a:t>
            </a:r>
            <a:endParaRPr lang="zh-CN" altLang="en-US" sz="4800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Rectangle 9      (向天歌演示原创作品：www.TopPPT.cn)"/>
          <p:cNvSpPr/>
          <p:nvPr/>
        </p:nvSpPr>
        <p:spPr>
          <a:xfrm>
            <a:off x="1666240" y="5642610"/>
            <a:ext cx="3030220" cy="79184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Rectangle 14      (向天歌演示原创作品：www.TopPPT.cn)"/>
          <p:cNvSpPr/>
          <p:nvPr/>
        </p:nvSpPr>
        <p:spPr>
          <a:xfrm>
            <a:off x="749300" y="5638522"/>
            <a:ext cx="869950" cy="7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sz="4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44      (向天歌演示原创作品：www.TopPPT.cn)"/>
          <p:cNvSpPr txBox="1">
            <a:spLocks noChangeArrowheads="1"/>
          </p:cNvSpPr>
          <p:nvPr/>
        </p:nvSpPr>
        <p:spPr bwMode="auto">
          <a:xfrm>
            <a:off x="1984375" y="5808345"/>
            <a:ext cx="178371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616585" y="5492115"/>
            <a:ext cx="11008360" cy="115443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175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3562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6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801370" y="5751830"/>
            <a:ext cx="1067371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极速、谷歌、猎豹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浏览器，网址：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ycujx.fy.chaoxing.com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，点击登入即可</a:t>
            </a:r>
            <a:endParaRPr lang="zh-CN" altLang="en-US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</a:t>
            </a:r>
            <a:endParaRPr lang="zh-CN" altLang="en-US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56435" y="812165"/>
            <a:ext cx="7162165" cy="4528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982980" y="5946140"/>
            <a:ext cx="10366375" cy="79248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271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1023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2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1174115" y="5747385"/>
            <a:ext cx="997458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上面讲到我们学习通一定要绑定好学校和工号，绑定好了之后登入电脑端很方便，首选学习通扫一扫登入，还有另外两种登入方式，手机号登入和机构账号登入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标注 16"/>
          <p:cNvSpPr/>
          <p:nvPr/>
        </p:nvSpPr>
        <p:spPr>
          <a:xfrm>
            <a:off x="4961890" y="1710690"/>
            <a:ext cx="2553335" cy="452120"/>
          </a:xfrm>
          <a:prstGeom prst="wedgeRectCallout">
            <a:avLst>
              <a:gd name="adj1" fmla="val -94914"/>
              <a:gd name="adj2" fmla="val 131179"/>
            </a:avLst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noProof="1">
                <a:solidFill>
                  <a:srgbClr val="FF0000"/>
                </a:solidFill>
              </a:rPr>
              <a:t>输入您学校通知的账号</a:t>
            </a:r>
            <a:endParaRPr lang="zh-CN" altLang="en-US" b="1" noProof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7260" y="650875"/>
            <a:ext cx="7070725" cy="468566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7670800" y="997585"/>
            <a:ext cx="4085590" cy="562419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5606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3562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观看视频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826135"/>
            <a:ext cx="7007225" cy="2928620"/>
          </a:xfrm>
          <a:prstGeom prst="rect">
            <a:avLst/>
          </a:prstGeom>
        </p:spPr>
      </p:pic>
      <p:sp>
        <p:nvSpPr>
          <p:cNvPr id="25607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7901940" y="1165225"/>
            <a:ext cx="3649345" cy="535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点击课程封面，进入【首页】，即课程的学习页面，您会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看到您的任务点情况。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点击课程每个章节的标题栏位置，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鼠标变成小手形状的时候，点击进入课程章节。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个章节的任务点一般包含【视频】和【章节测验】两项。您可以查看一下，在顶端章节名称下方，可以点击【视频】和【章节测验】，两项均需要显示【任务点已完成】，橘色圆点变成绿色即为该集任务完成，可点击左上角【回到课程】查看此章节目录前的橘色圆点是否变为绿色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有的章节不止一个视频，您可以向下滑动查看，完成所有任务点，橙色里的数字代表您有几个任务点未完成。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4100" y="2687320"/>
            <a:ext cx="4998085" cy="274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2" name="矩形 1"/>
          <p:cNvSpPr/>
          <p:nvPr/>
        </p:nvSpPr>
        <p:spPr>
          <a:xfrm>
            <a:off x="5910580" y="909955"/>
            <a:ext cx="561340" cy="3022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3976370"/>
            <a:ext cx="5828665" cy="27019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725" y="5909945"/>
            <a:ext cx="2752725" cy="5715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435100" y="6015990"/>
            <a:ext cx="2476500" cy="360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2" name="矩形 11"/>
          <p:cNvSpPr/>
          <p:nvPr/>
        </p:nvSpPr>
        <p:spPr>
          <a:xfrm>
            <a:off x="3165475" y="5147310"/>
            <a:ext cx="2073910" cy="360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3" name="矩形 12"/>
          <p:cNvSpPr/>
          <p:nvPr/>
        </p:nvSpPr>
        <p:spPr>
          <a:xfrm>
            <a:off x="479425" y="3976370"/>
            <a:ext cx="727075" cy="2768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5" name="矩形 4"/>
          <p:cNvSpPr/>
          <p:nvPr/>
        </p:nvSpPr>
        <p:spPr>
          <a:xfrm>
            <a:off x="4530725" y="6015355"/>
            <a:ext cx="1268730" cy="360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7789545" y="1106805"/>
            <a:ext cx="3284855" cy="541718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0" y="1266190"/>
            <a:ext cx="6153150" cy="4724400"/>
          </a:xfrm>
          <a:prstGeom prst="rect">
            <a:avLst/>
          </a:prstGeom>
        </p:spPr>
      </p:pic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654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3562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观看视频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5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7955915" y="1262380"/>
            <a:ext cx="2952115" cy="535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超星尔雅课程初次完成视频任务点是不能快进的，需要登录后在线一集一集观看，并且作业和考试的答案都在视频里，只有认真观看每一集视频才能顺利通过。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视频中的错题不占成绩，若您答对就可以继续观看视频，若答错将重新作答。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buClrTx/>
              <a:buSz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实验室安全课程学习时间为：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2023.9.1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2023.10.04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eaLnBrk="1" hangingPunct="1">
              <a:buClrTx/>
              <a:buSzTx/>
              <a:buNone/>
            </a:pP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请在规定时间内完成学习和测验，超时将无法学习。学习任务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0%完成后才可以考试。</a:t>
            </a:r>
            <a:endParaRPr lang="zh-CN" altLang="en-US" sz="1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eaLnBrk="1" hangingPunct="1">
              <a:buClrTx/>
              <a:buSzTx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祝您学习愉快！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22375" y="1393825"/>
            <a:ext cx="3164840" cy="14503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839470" y="5094605"/>
            <a:ext cx="8874125" cy="160909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654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3562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endParaRPr lang="zh-CN" altLang="zh-CN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5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881380" y="5231765"/>
            <a:ext cx="877760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进入课程，点击最上方的【考试】可以查看到这门课程下的考试，只要学习完了所有视频并且视频中跳出的测验测验就可以开始考试，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考试时间为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分钟，只要点了开始开始就在计时，中途切出考试界面或者点了返回一样在计时，超时自动交卷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，考试时间为：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2024.10.10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请在规定时间内完成考试，考试成绩达到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分及以上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才合格，考试没有合格可以马上进入考试重考，重考机会有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次。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470" y="755650"/>
            <a:ext cx="8794115" cy="42164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6" name="Group 4      (向天歌演示原创作品：www.TopPPT.cn)"/>
          <p:cNvGrpSpPr/>
          <p:nvPr/>
        </p:nvGrpSpPr>
        <p:grpSpPr bwMode="auto">
          <a:xfrm>
            <a:off x="3953510" y="4010978"/>
            <a:ext cx="2413000" cy="120650"/>
            <a:chOff x="4050658" y="4356850"/>
            <a:chExt cx="1869506" cy="121200"/>
          </a:xfrm>
        </p:grpSpPr>
        <p:cxnSp>
          <p:nvCxnSpPr>
            <p:cNvPr id="25" name="Straight Connector 24      (向天歌演示原创作品：www.TopPPT.cn)"/>
            <p:cNvCxnSpPr/>
            <p:nvPr/>
          </p:nvCxnSpPr>
          <p:spPr>
            <a:xfrm flipV="1">
              <a:off x="4171858" y="4414006"/>
              <a:ext cx="1748306" cy="3444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      (向天歌演示原创作品：www.TopPPT.cn)"/>
            <p:cNvSpPr/>
            <p:nvPr/>
          </p:nvSpPr>
          <p:spPr>
            <a:xfrm>
              <a:off x="4050658" y="4356850"/>
              <a:ext cx="121764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9159" name="Group 9      (向天歌演示原创作品：www.TopPPT.cn)"/>
          <p:cNvGrpSpPr/>
          <p:nvPr/>
        </p:nvGrpSpPr>
        <p:grpSpPr bwMode="auto">
          <a:xfrm>
            <a:off x="3593577" y="4634493"/>
            <a:ext cx="419100" cy="403225"/>
            <a:chOff x="2670518" y="4898862"/>
            <a:chExt cx="418098" cy="402345"/>
          </a:xfrm>
        </p:grpSpPr>
        <p:sp>
          <p:nvSpPr>
            <p:cNvPr id="33" name="Rectangle 32      (向天歌演示原创作品：www.TopPPT.cn)"/>
            <p:cNvSpPr/>
            <p:nvPr/>
          </p:nvSpPr>
          <p:spPr>
            <a:xfrm flipV="1">
              <a:off x="2670518" y="4898862"/>
              <a:ext cx="418098" cy="402345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801992" y="4974946"/>
              <a:ext cx="155149" cy="250176"/>
              <a:chOff x="6967538" y="6365875"/>
              <a:chExt cx="127000" cy="204787"/>
            </a:xfrm>
            <a:solidFill>
              <a:schemeClr val="bg1"/>
            </a:solidFill>
          </p:grpSpPr>
          <p:sp>
            <p:nvSpPr>
              <p:cNvPr id="31" name="Freeform 626      (向天歌演示原创作品：www.TopPPT.cn)"/>
              <p:cNvSpPr/>
              <p:nvPr/>
            </p:nvSpPr>
            <p:spPr bwMode="auto">
              <a:xfrm>
                <a:off x="6967538" y="6423025"/>
                <a:ext cx="127000" cy="147637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627      (向天歌演示原创作品：www.TopPPT.cn)"/>
              <p:cNvSpPr/>
              <p:nvPr/>
            </p:nvSpPr>
            <p:spPr bwMode="auto">
              <a:xfrm>
                <a:off x="7000875" y="6365875"/>
                <a:ext cx="61912" cy="134937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49161" name="TextBox 21      (向天歌演示原创作品：www.TopPPT.cn)"/>
          <p:cNvSpPr txBox="1">
            <a:spLocks noChangeArrowheads="1"/>
          </p:cNvSpPr>
          <p:nvPr/>
        </p:nvSpPr>
        <p:spPr bwMode="auto">
          <a:xfrm>
            <a:off x="2631256" y="1992819"/>
            <a:ext cx="39037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8000" b="1" dirty="0" smtClean="0">
                <a:solidFill>
                  <a:srgbClr val="376092"/>
                </a:solidFill>
                <a:latin typeface="微软雅黑" panose="020B0503020204020204" pitchFamily="34" charset="-122"/>
              </a:rPr>
              <a:t>谢 </a:t>
            </a:r>
            <a:r>
              <a:rPr lang="zh-CN" altLang="en-US" sz="8000" b="1" dirty="0">
                <a:solidFill>
                  <a:srgbClr val="376092"/>
                </a:solidFill>
                <a:latin typeface="微软雅黑" panose="020B0503020204020204" pitchFamily="34" charset="-122"/>
              </a:rPr>
              <a:t>谢！</a:t>
            </a:r>
            <a:endParaRPr lang="en-US" altLang="zh-CN" sz="8000" b="1" dirty="0">
              <a:solidFill>
                <a:srgbClr val="376092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Freeform 37      (向天歌演示原创作品：www.TopPPT.cn)"/>
          <p:cNvSpPr/>
          <p:nvPr/>
        </p:nvSpPr>
        <p:spPr>
          <a:xfrm rot="19177476">
            <a:off x="8159750" y="312738"/>
            <a:ext cx="5683250" cy="5346700"/>
          </a:xfrm>
          <a:custGeom>
            <a:avLst/>
            <a:gdLst>
              <a:gd name="connsiteX0" fmla="*/ 699354 w 5683751"/>
              <a:gd name="connsiteY0" fmla="*/ 2660654 h 5347153"/>
              <a:gd name="connsiteX1" fmla="*/ 699354 w 5683751"/>
              <a:gd name="connsiteY1" fmla="*/ 4647799 h 5347153"/>
              <a:gd name="connsiteX2" fmla="*/ 2720656 w 5683751"/>
              <a:gd name="connsiteY2" fmla="*/ 4654875 h 5347153"/>
              <a:gd name="connsiteX3" fmla="*/ 2131993 w 5683751"/>
              <a:gd name="connsiteY3" fmla="*/ 5347153 h 5347153"/>
              <a:gd name="connsiteX4" fmla="*/ 0 w 5683751"/>
              <a:gd name="connsiteY4" fmla="*/ 5347153 h 5347153"/>
              <a:gd name="connsiteX5" fmla="*/ 0 w 5683751"/>
              <a:gd name="connsiteY5" fmla="*/ 2660489 h 5347153"/>
              <a:gd name="connsiteX6" fmla="*/ 2808800 w 5683751"/>
              <a:gd name="connsiteY6" fmla="*/ 0 h 5347153"/>
              <a:gd name="connsiteX7" fmla="*/ 2832652 w 5683751"/>
              <a:gd name="connsiteY7" fmla="*/ 699354 h 5347153"/>
              <a:gd name="connsiteX8" fmla="*/ 699354 w 5683751"/>
              <a:gd name="connsiteY8" fmla="*/ 699354 h 5347153"/>
              <a:gd name="connsiteX9" fmla="*/ 699354 w 5683751"/>
              <a:gd name="connsiteY9" fmla="*/ 2481295 h 5347153"/>
              <a:gd name="connsiteX10" fmla="*/ 0 w 5683751"/>
              <a:gd name="connsiteY10" fmla="*/ 2481130 h 5347153"/>
              <a:gd name="connsiteX11" fmla="*/ 0 w 5683751"/>
              <a:gd name="connsiteY11" fmla="*/ 0 h 5347153"/>
              <a:gd name="connsiteX12" fmla="*/ 4307551 w 5683751"/>
              <a:gd name="connsiteY12" fmla="*/ 0 h 5347153"/>
              <a:gd name="connsiteX13" fmla="*/ 5683751 w 5683751"/>
              <a:gd name="connsiteY13" fmla="*/ 1170220 h 5347153"/>
              <a:gd name="connsiteX14" fmla="*/ 5080222 w 5683751"/>
              <a:gd name="connsiteY14" fmla="*/ 1879981 h 5347153"/>
              <a:gd name="connsiteX15" fmla="*/ 5080546 w 5683751"/>
              <a:gd name="connsiteY15" fmla="*/ 1701265 h 5347153"/>
              <a:gd name="connsiteX16" fmla="*/ 5081521 w 5683751"/>
              <a:gd name="connsiteY16" fmla="*/ 699354 h 5347153"/>
              <a:gd name="connsiteX17" fmla="*/ 3041115 w 5683751"/>
              <a:gd name="connsiteY17" fmla="*/ 699354 h 5347153"/>
              <a:gd name="connsiteX18" fmla="*/ 3017264 w 5683751"/>
              <a:gd name="connsiteY18" fmla="*/ 0 h 534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3751" h="5347153">
                <a:moveTo>
                  <a:pt x="699354" y="2660654"/>
                </a:moveTo>
                <a:lnTo>
                  <a:pt x="699354" y="4647799"/>
                </a:lnTo>
                <a:lnTo>
                  <a:pt x="2720656" y="4654875"/>
                </a:lnTo>
                <a:lnTo>
                  <a:pt x="2131993" y="5347153"/>
                </a:lnTo>
                <a:lnTo>
                  <a:pt x="0" y="5347153"/>
                </a:lnTo>
                <a:lnTo>
                  <a:pt x="0" y="2660489"/>
                </a:lnTo>
                <a:close/>
                <a:moveTo>
                  <a:pt x="2808800" y="0"/>
                </a:moveTo>
                <a:lnTo>
                  <a:pt x="2832652" y="699354"/>
                </a:lnTo>
                <a:lnTo>
                  <a:pt x="699354" y="699354"/>
                </a:lnTo>
                <a:lnTo>
                  <a:pt x="699354" y="2481295"/>
                </a:lnTo>
                <a:lnTo>
                  <a:pt x="0" y="2481130"/>
                </a:lnTo>
                <a:lnTo>
                  <a:pt x="0" y="0"/>
                </a:lnTo>
                <a:close/>
                <a:moveTo>
                  <a:pt x="4307551" y="0"/>
                </a:moveTo>
                <a:lnTo>
                  <a:pt x="5683751" y="1170220"/>
                </a:lnTo>
                <a:lnTo>
                  <a:pt x="5080222" y="1879981"/>
                </a:lnTo>
                <a:lnTo>
                  <a:pt x="5080546" y="1701265"/>
                </a:lnTo>
                <a:cubicBezTo>
                  <a:pt x="5081157" y="1364859"/>
                  <a:pt x="5081625" y="1029670"/>
                  <a:pt x="5081521" y="699354"/>
                </a:cubicBezTo>
                <a:lnTo>
                  <a:pt x="3041115" y="699354"/>
                </a:lnTo>
                <a:lnTo>
                  <a:pt x="3017264" y="0"/>
                </a:lnTo>
                <a:close/>
              </a:path>
            </a:pathLst>
          </a:cu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Freeform 38      (向天歌演示原创作品：www.TopPPT.cn)"/>
          <p:cNvSpPr/>
          <p:nvPr/>
        </p:nvSpPr>
        <p:spPr>
          <a:xfrm rot="19177476">
            <a:off x="10460038" y="1317625"/>
            <a:ext cx="3463925" cy="4075113"/>
          </a:xfrm>
          <a:custGeom>
            <a:avLst/>
            <a:gdLst>
              <a:gd name="connsiteX0" fmla="*/ 699354 w 3464896"/>
              <a:gd name="connsiteY0" fmla="*/ 2076448 h 4074783"/>
              <a:gd name="connsiteX1" fmla="*/ 699354 w 3464896"/>
              <a:gd name="connsiteY1" fmla="*/ 3252330 h 4074783"/>
              <a:gd name="connsiteX2" fmla="*/ 0 w 3464896"/>
              <a:gd name="connsiteY2" fmla="*/ 4074783 h 4074783"/>
              <a:gd name="connsiteX3" fmla="*/ 0 w 3464896"/>
              <a:gd name="connsiteY3" fmla="*/ 2076283 h 4074783"/>
              <a:gd name="connsiteX4" fmla="*/ 1684570 w 3464896"/>
              <a:gd name="connsiteY4" fmla="*/ 0 h 4074783"/>
              <a:gd name="connsiteX5" fmla="*/ 1708421 w 3464896"/>
              <a:gd name="connsiteY5" fmla="*/ 699355 h 4074783"/>
              <a:gd name="connsiteX6" fmla="*/ 699354 w 3464896"/>
              <a:gd name="connsiteY6" fmla="*/ 699354 h 4074783"/>
              <a:gd name="connsiteX7" fmla="*/ 699354 w 3464896"/>
              <a:gd name="connsiteY7" fmla="*/ 1859921 h 4074783"/>
              <a:gd name="connsiteX8" fmla="*/ 0 w 3464896"/>
              <a:gd name="connsiteY8" fmla="*/ 1859755 h 4074783"/>
              <a:gd name="connsiteX9" fmla="*/ 0 w 3464896"/>
              <a:gd name="connsiteY9" fmla="*/ 0 h 4074783"/>
              <a:gd name="connsiteX10" fmla="*/ 3464896 w 3464896"/>
              <a:gd name="connsiteY10" fmla="*/ 1 h 4074783"/>
              <a:gd name="connsiteX11" fmla="*/ 2870217 w 3464896"/>
              <a:gd name="connsiteY11" fmla="*/ 699354 h 4074783"/>
              <a:gd name="connsiteX12" fmla="*/ 1916884 w 3464896"/>
              <a:gd name="connsiteY12" fmla="*/ 699354 h 4074783"/>
              <a:gd name="connsiteX13" fmla="*/ 1893033 w 3464896"/>
              <a:gd name="connsiteY13" fmla="*/ 1 h 40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4896" h="4074783">
                <a:moveTo>
                  <a:pt x="699354" y="2076448"/>
                </a:moveTo>
                <a:lnTo>
                  <a:pt x="699354" y="3252330"/>
                </a:lnTo>
                <a:lnTo>
                  <a:pt x="0" y="4074783"/>
                </a:lnTo>
                <a:lnTo>
                  <a:pt x="0" y="2076283"/>
                </a:lnTo>
                <a:close/>
                <a:moveTo>
                  <a:pt x="1684570" y="0"/>
                </a:moveTo>
                <a:lnTo>
                  <a:pt x="1708421" y="699355"/>
                </a:lnTo>
                <a:lnTo>
                  <a:pt x="699354" y="699354"/>
                </a:lnTo>
                <a:lnTo>
                  <a:pt x="699354" y="1859921"/>
                </a:lnTo>
                <a:lnTo>
                  <a:pt x="0" y="1859755"/>
                </a:lnTo>
                <a:lnTo>
                  <a:pt x="0" y="0"/>
                </a:lnTo>
                <a:close/>
                <a:moveTo>
                  <a:pt x="3464896" y="1"/>
                </a:moveTo>
                <a:lnTo>
                  <a:pt x="2870217" y="699354"/>
                </a:lnTo>
                <a:lnTo>
                  <a:pt x="1916884" y="699354"/>
                </a:lnTo>
                <a:lnTo>
                  <a:pt x="1893033" y="1"/>
                </a:lnTo>
                <a:close/>
              </a:path>
            </a:pathLst>
          </a:cu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5" name="Group 4      (向天歌演示原创作品：www.TopPPT.cn)"/>
          <p:cNvGrpSpPr/>
          <p:nvPr/>
        </p:nvGrpSpPr>
        <p:grpSpPr bwMode="auto">
          <a:xfrm rot="10800000">
            <a:off x="1282065" y="3994468"/>
            <a:ext cx="2413000" cy="120650"/>
            <a:chOff x="4050658" y="4356850"/>
            <a:chExt cx="1869506" cy="121200"/>
          </a:xfrm>
        </p:grpSpPr>
        <p:cxnSp>
          <p:nvCxnSpPr>
            <p:cNvPr id="16" name="Straight Connector 24      (向天歌演示原创作品：www.TopPPT.cn)"/>
            <p:cNvCxnSpPr/>
            <p:nvPr/>
          </p:nvCxnSpPr>
          <p:spPr>
            <a:xfrm flipV="1">
              <a:off x="4171858" y="4414006"/>
              <a:ext cx="1748306" cy="3444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9      (向天歌演示原创作品：www.TopPPT.cn)"/>
            <p:cNvSpPr/>
            <p:nvPr/>
          </p:nvSpPr>
          <p:spPr>
            <a:xfrm>
              <a:off x="4050658" y="4356850"/>
              <a:ext cx="121764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8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6547" y="226604"/>
            <a:ext cx="2030965" cy="80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557338"/>
            <a:ext cx="12192000" cy="316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6600" dirty="0" smtClean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移动端</a:t>
            </a:r>
            <a:r>
              <a:rPr lang="zh-CN" altLang="en-US" sz="6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学习</a:t>
            </a:r>
            <a:endParaRPr lang="zh-CN" altLang="en-US" sz="6600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Rectangle 4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Rectangle 5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125" name="TextBox 6      (向天歌演示原创作品：www.TopPPT.cn)"/>
          <p:cNvSpPr txBox="1">
            <a:spLocks noChangeArrowheads="1"/>
          </p:cNvSpPr>
          <p:nvPr/>
        </p:nvSpPr>
        <p:spPr bwMode="auto">
          <a:xfrm>
            <a:off x="681355" y="233045"/>
            <a:ext cx="10553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16      (向天歌演示原创作品：www.TopPPT.cn)"/>
          <p:cNvSpPr/>
          <p:nvPr/>
        </p:nvSpPr>
        <p:spPr>
          <a:xfrm>
            <a:off x="1692910" y="2192020"/>
            <a:ext cx="3710305" cy="79375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21A3D0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Rectangle 17      (向天歌演示原创作品：www.TopPPT.cn)"/>
          <p:cNvSpPr/>
          <p:nvPr/>
        </p:nvSpPr>
        <p:spPr>
          <a:xfrm>
            <a:off x="1692910" y="3055620"/>
            <a:ext cx="3709670" cy="79375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Rectangle 8      (向天歌演示原创作品：www.TopPPT.cn)"/>
          <p:cNvSpPr/>
          <p:nvPr/>
        </p:nvSpPr>
        <p:spPr>
          <a:xfrm>
            <a:off x="1692910" y="3925570"/>
            <a:ext cx="3709670" cy="79375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" name="Rectangle 9      (向天歌演示原创作品：www.TopPPT.cn)"/>
          <p:cNvSpPr/>
          <p:nvPr/>
        </p:nvSpPr>
        <p:spPr>
          <a:xfrm>
            <a:off x="1682750" y="4798060"/>
            <a:ext cx="3719830" cy="79184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Rectangle 1      (向天歌演示原创作品：www.TopPPT.cn)"/>
          <p:cNvSpPr/>
          <p:nvPr/>
        </p:nvSpPr>
        <p:spPr>
          <a:xfrm>
            <a:off x="756285" y="2192060"/>
            <a:ext cx="868363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4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2      (向天歌演示原创作品：www.TopPPT.cn)"/>
          <p:cNvSpPr/>
          <p:nvPr/>
        </p:nvSpPr>
        <p:spPr>
          <a:xfrm>
            <a:off x="757873" y="3055660"/>
            <a:ext cx="868362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endParaRPr 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13      (向天歌演示原创作品：www.TopPPT.cn)"/>
          <p:cNvSpPr/>
          <p:nvPr/>
        </p:nvSpPr>
        <p:spPr>
          <a:xfrm>
            <a:off x="756285" y="3925610"/>
            <a:ext cx="868363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endParaRPr 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4      (向天歌演示原创作品：www.TopPPT.cn)"/>
          <p:cNvSpPr/>
          <p:nvPr/>
        </p:nvSpPr>
        <p:spPr>
          <a:xfrm>
            <a:off x="765810" y="4793972"/>
            <a:ext cx="869950" cy="7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endParaRPr 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6" name="TextBox 21      (向天歌演示原创作品：www.TopPPT.cn)"/>
          <p:cNvSpPr txBox="1">
            <a:spLocks noChangeArrowheads="1"/>
          </p:cNvSpPr>
          <p:nvPr/>
        </p:nvSpPr>
        <p:spPr bwMode="auto">
          <a:xfrm>
            <a:off x="2000885" y="2395220"/>
            <a:ext cx="22275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下载【学习通】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Rectangle 16      (向天歌演示原创作品：www.TopPPT.cn)"/>
          <p:cNvSpPr/>
          <p:nvPr/>
        </p:nvSpPr>
        <p:spPr>
          <a:xfrm>
            <a:off x="7400925" y="2190115"/>
            <a:ext cx="3710305" cy="79375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21A3D0"/>
              </a:solidFill>
              <a:ea typeface="微软雅黑" panose="020B0503020204020204" pitchFamily="34" charset="-122"/>
            </a:endParaRPr>
          </a:p>
        </p:txBody>
      </p:sp>
      <p:sp>
        <p:nvSpPr>
          <p:cNvPr id="5137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2000885" y="3185795"/>
            <a:ext cx="17729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注册登录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8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2000885" y="4119245"/>
            <a:ext cx="22275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单位认证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9" name="TextBox 44      (向天歌演示原创作品：www.TopPPT.cn)"/>
          <p:cNvSpPr txBox="1">
            <a:spLocks noChangeArrowheads="1"/>
          </p:cNvSpPr>
          <p:nvPr/>
        </p:nvSpPr>
        <p:spPr bwMode="auto">
          <a:xfrm>
            <a:off x="2000885" y="4963795"/>
            <a:ext cx="32873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查看课程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9      (向天歌演示原创作品：www.TopPPT.cn)"/>
          <p:cNvSpPr/>
          <p:nvPr/>
        </p:nvSpPr>
        <p:spPr>
          <a:xfrm>
            <a:off x="1682750" y="5640705"/>
            <a:ext cx="3719830" cy="79184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Rectangle 14      (向天歌演示原创作品：www.TopPPT.cn)"/>
          <p:cNvSpPr/>
          <p:nvPr/>
        </p:nvSpPr>
        <p:spPr>
          <a:xfrm>
            <a:off x="749300" y="5638522"/>
            <a:ext cx="869950" cy="7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endParaRPr 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44      (向天歌演示原创作品：www.TopPPT.cn)"/>
          <p:cNvSpPr txBox="1">
            <a:spLocks noChangeArrowheads="1"/>
          </p:cNvSpPr>
          <p:nvPr/>
        </p:nvSpPr>
        <p:spPr bwMode="auto">
          <a:xfrm>
            <a:off x="2000885" y="5794375"/>
            <a:ext cx="340233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查看考核、进度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861060"/>
            <a:ext cx="12192000" cy="972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800" dirty="0" smtClean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移动端</a:t>
            </a:r>
            <a:r>
              <a:rPr lang="zh-CN" altLang="en-US" sz="48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学习</a:t>
            </a:r>
            <a:endParaRPr lang="zh-CN" altLang="en-US" sz="4800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Rectangle 1      (向天歌演示原创作品：www.TopPPT.cn)"/>
          <p:cNvSpPr/>
          <p:nvPr/>
        </p:nvSpPr>
        <p:spPr>
          <a:xfrm>
            <a:off x="6464300" y="2192060"/>
            <a:ext cx="868363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 sz="4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1      (向天歌演示原创作品：www.TopPPT.cn)"/>
          <p:cNvSpPr txBox="1">
            <a:spLocks noChangeArrowheads="1"/>
          </p:cNvSpPr>
          <p:nvPr/>
        </p:nvSpPr>
        <p:spPr bwMode="auto">
          <a:xfrm>
            <a:off x="7565390" y="2395220"/>
            <a:ext cx="32213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观看视频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6      (向天歌演示原创作品：www.TopPPT.cn)"/>
          <p:cNvSpPr/>
          <p:nvPr/>
        </p:nvSpPr>
        <p:spPr>
          <a:xfrm>
            <a:off x="7384415" y="3249930"/>
            <a:ext cx="3710305" cy="79375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21A3D0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Rectangle 1      (向天歌演示原创作品：www.TopPPT.cn)"/>
          <p:cNvSpPr/>
          <p:nvPr/>
        </p:nvSpPr>
        <p:spPr>
          <a:xfrm>
            <a:off x="6447790" y="3251875"/>
            <a:ext cx="868363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en-US" altLang="zh-CN" sz="4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21      (向天歌演示原创作品：www.TopPPT.cn)"/>
          <p:cNvSpPr txBox="1">
            <a:spLocks noChangeArrowheads="1"/>
          </p:cNvSpPr>
          <p:nvPr/>
        </p:nvSpPr>
        <p:spPr bwMode="auto">
          <a:xfrm>
            <a:off x="7548880" y="3455035"/>
            <a:ext cx="32213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CDC8802A94B6C16591B3E4B0506376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705" y="1165860"/>
            <a:ext cx="5667375" cy="5146040"/>
          </a:xfrm>
          <a:prstGeom prst="rect">
            <a:avLst/>
          </a:prstGeom>
        </p:spPr>
      </p:pic>
      <p:sp>
        <p:nvSpPr>
          <p:cNvPr id="32" name="Rectangle 31      (向天歌演示原创作品：www.TopPPT.cn)"/>
          <p:cNvSpPr/>
          <p:nvPr/>
        </p:nvSpPr>
        <p:spPr>
          <a:xfrm>
            <a:off x="6779895" y="1165225"/>
            <a:ext cx="4770120" cy="514667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4823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27512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800" b="1" dirty="0">
                <a:latin typeface="微软雅黑" panose="020B0503020204020204" pitchFamily="34" charset="-122"/>
              </a:rPr>
              <a:t>下载【学习通】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sp>
        <p:nvSpPr>
          <p:cNvPr id="34824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6852285" y="1243965"/>
            <a:ext cx="4630420" cy="415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手机端或者平板学习需要下载安装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学习通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】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客户端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、建议下载最新的超星【学习通】版本客户端，app下载方法可通过“应用商店/appstore”里搜索【学习通】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sym typeface="+mn-ea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sym typeface="+mn-ea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2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、也可直接用微信扫左图下载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sym typeface="+mn-ea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sym typeface="+mn-ea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注意：Android系统下载安装时若提示“未知应用来源”，请确认继续安装；iOS系统用户安装时若提示“未受信任的企业:级开发者”，请进入设置-通用-描述文件，选择信任Beijing Shiji Chaoxing Information Technology Development Co., Ltd.。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551180" y="6054090"/>
            <a:ext cx="11182350" cy="67818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6870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21031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latin typeface="微软雅黑" panose="020B0503020204020204" pitchFamily="34" charset="-122"/>
              </a:rPr>
              <a:t>注册登录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sp>
        <p:nvSpPr>
          <p:cNvPr id="36871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643255" y="6270625"/>
            <a:ext cx="1101915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点击【我】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-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【手机号快捷登入】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-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【一键登入】登入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0725" y="859155"/>
            <a:ext cx="551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①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09415" y="859155"/>
            <a:ext cx="551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②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88960" y="787400"/>
            <a:ext cx="551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③</a:t>
            </a:r>
            <a:endParaRPr lang="zh-CN" altLang="en-US" sz="320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872355" y="908050"/>
            <a:ext cx="3095625" cy="48145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902700" y="979805"/>
            <a:ext cx="2987675" cy="47834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08735" y="935990"/>
            <a:ext cx="2864485" cy="493776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608965" y="5385435"/>
            <a:ext cx="10975975" cy="132397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6870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21031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latin typeface="微软雅黑" panose="020B0503020204020204" pitchFamily="34" charset="-122"/>
              </a:rPr>
              <a:t>注册登录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sp>
        <p:nvSpPr>
          <p:cNvPr id="36871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755015" y="5438775"/>
            <a:ext cx="1068387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charset="0"/>
              <a:buChar char="u"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【账号管理】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-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【绑定单位】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-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【添加单位】，然后输入您的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rPr>
              <a:t>学校名称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【宜春学院】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+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您的学号进行绑定。如果绑定学号不成功检查一下学校名称和学号是否输入准确，如果准确还无法添加的联系负责的老师反馈，添加进系统之后再操作绑定。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rPr>
              <a:t>如果有多个单位的，左滑可设置默认单位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sym typeface="+mn-ea"/>
            </a:endParaRPr>
          </a:p>
          <a:p>
            <a:pPr indent="0" eaLnBrk="1" hangingPunct="1">
              <a:spcBef>
                <a:spcPct val="0"/>
              </a:spcBef>
              <a:buFont typeface="Wingdings" panose="05000000000000000000" charset="0"/>
              <a:buNone/>
            </a:pPr>
            <a:endPara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9470" y="839470"/>
            <a:ext cx="2657475" cy="450786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218440" y="859155"/>
            <a:ext cx="551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①</a:t>
            </a:r>
            <a:endParaRPr lang="zh-CN" altLang="en-US" sz="320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12310" y="827405"/>
            <a:ext cx="2611755" cy="452056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3922395" y="787400"/>
            <a:ext cx="551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②</a:t>
            </a:r>
            <a:endParaRPr lang="zh-CN" altLang="en-US" sz="320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025255" y="755650"/>
            <a:ext cx="2559685" cy="457962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509905" y="5986780"/>
            <a:ext cx="11200765" cy="75501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8919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680"/>
            <a:ext cx="21297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微软雅黑" panose="020B0503020204020204" pitchFamily="34" charset="-122"/>
              </a:rPr>
              <a:t>找到课程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sp>
        <p:nvSpPr>
          <p:cNvPr id="38920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582295" y="6194425"/>
            <a:ext cx="1112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l" eaLnBrk="1" hangingPunct="1">
              <a:buClrTx/>
              <a:buSz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进入</a:t>
            </a:r>
            <a:r>
              <a:rPr 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学习通首页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-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我的课程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 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找到对应的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rPr>
              <a:t>【高校实验室安全基础】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课程进入章节学习即可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sym typeface="+mn-ea"/>
            </a:endParaRPr>
          </a:p>
        </p:txBody>
      </p:sp>
      <p:pic>
        <p:nvPicPr>
          <p:cNvPr id="39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47850" y="923925"/>
            <a:ext cx="2745105" cy="489458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44110" y="923925"/>
            <a:ext cx="2507615" cy="49244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896225" y="980440"/>
            <a:ext cx="2798445" cy="490601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509905" y="5763895"/>
            <a:ext cx="11200765" cy="97790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8919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680"/>
            <a:ext cx="21297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微软雅黑" panose="020B0503020204020204" pitchFamily="34" charset="-122"/>
              </a:rPr>
              <a:t>课程时间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sp>
        <p:nvSpPr>
          <p:cNvPr id="38920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582295" y="5763895"/>
            <a:ext cx="11128375" cy="70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l" eaLnBrk="1" hangingPunct="1">
              <a:buClrTx/>
              <a:buSz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进入课程以后，可以查看到开课时间是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2024.9.5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，实验室安全课程学习时间为：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2024.9.5-2024.9.30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。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sym typeface="+mn-ea"/>
            </a:endParaRPr>
          </a:p>
          <a:p>
            <a:pPr algn="l" eaLnBrk="1" hangingPunct="1">
              <a:buClrTx/>
              <a:buSz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请在规定时间内完成学习和测验，超时将无法学习。学习任务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6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0%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完成后才可以考试。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819390" y="935355"/>
            <a:ext cx="3640455" cy="4527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7" name="文本框 16"/>
          <p:cNvSpPr txBox="1"/>
          <p:nvPr/>
        </p:nvSpPr>
        <p:spPr>
          <a:xfrm>
            <a:off x="7976235" y="1062990"/>
            <a:ext cx="348424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小贴士：</a:t>
            </a:r>
            <a:endParaRPr lang="zh-CN" altLang="en-US" sz="2000" b="1">
              <a:solidFill>
                <a:srgbClr val="FF0000"/>
              </a:solidFill>
            </a:endParaRPr>
          </a:p>
          <a:p>
            <a:r>
              <a:rPr lang="zh-CN" altLang="en-US" sz="2000" b="1">
                <a:solidFill>
                  <a:srgbClr val="FF0000"/>
                </a:solidFill>
              </a:rPr>
              <a:t>课程一定要在课程时间内学习完，包括观看视频完成测验并提交等。</a:t>
            </a:r>
            <a:endParaRPr lang="zh-CN" altLang="en-US" sz="2000" b="1">
              <a:solidFill>
                <a:srgbClr val="FF0000"/>
              </a:solidFill>
            </a:endParaRPr>
          </a:p>
          <a:p>
            <a:r>
              <a:rPr lang="zh-CN" altLang="en-US" sz="2000" b="1">
                <a:solidFill>
                  <a:srgbClr val="FF0000"/>
                </a:solidFill>
                <a:sym typeface="+mn-ea"/>
              </a:rPr>
              <a:t>实验室安全课程是网络在线学习模式，每天观看视频没有具体的时间限制，每天看视频的时间和集数由您自己决定，只要您在结课时间之前看完并且完成学校设置的所有的任务即可。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91690" y="852170"/>
            <a:ext cx="2597785" cy="4911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59020" y="852170"/>
            <a:ext cx="2790825" cy="481012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8919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680"/>
            <a:ext cx="21297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微软雅黑" panose="020B0503020204020204" pitchFamily="34" charset="-122"/>
              </a:rPr>
              <a:t>观看视频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pic>
        <p:nvPicPr>
          <p:cNvPr id="10" name="图片 9" descr="04BCBB9B1C2E3969EFAFB4E2EF0C8C9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10" y="817245"/>
            <a:ext cx="3380105" cy="57804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51180" y="2180590"/>
            <a:ext cx="1801495" cy="3981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32" name="Rectangle 31      (向天歌演示原创作品：www.TopPPT.cn)"/>
          <p:cNvSpPr/>
          <p:nvPr/>
        </p:nvSpPr>
        <p:spPr>
          <a:xfrm>
            <a:off x="8077835" y="817880"/>
            <a:ext cx="3373755" cy="577977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8175625" y="949960"/>
            <a:ext cx="3275965" cy="563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点击【章节】进入课程的学习页面，您会看到任务点情况。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最上方有显示您的【待完成任务数】。每个章节前面的数字代表您有几个任务点未完成，橙色代表任务点未完成，绿色代表完成。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您要学习的课程章节进入，可以看到对应的任务点，一个章节的任务点一般包含【视频】和【章节测验】两项。您可以查看一下，两项均需要显示【任务点已完成】，橘色圆点变成绿色即为该集任务完成，可点击左上角返回【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】查看此章节目录前的橘色圆点是否变为绿色。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有的章节不止一个视频，您可以向下滑动查看，完成所有任务点。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394BC7A753D304AE90F0B16DC11934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685" y="817245"/>
            <a:ext cx="3375660" cy="57810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65505" y="3072130"/>
            <a:ext cx="438785" cy="3981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Ovr>
    <a:masterClrMapping/>
  </p:clrMapOvr>
  <p:transition>
    <p:fade thruBlk="1"/>
  </p:transition>
</p:sld>
</file>

<file path=ppt/tags/tag1.xml><?xml version="1.0" encoding="utf-8"?>
<p:tagLst xmlns:p="http://schemas.openxmlformats.org/presentationml/2006/main">
  <p:tag name="KSO_WM_SLIDE_MODEL_TYPE" val="cover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PP_MARK_KEY" val="e2ade90b-8f22-4052-baaf-0766a31172b5"/>
  <p:tag name="COMMONDATA" val="eyJoZGlkIjoiM2MyNjI1NTliZjg1NTRmYjA4NjA1N2E5YzM4YzAzN2YifQ=="/>
  <p:tag name="commondata" val="eyJoZGlkIjoiZTIzNWI4ZmEzM2VhMDU2OGQ2ZGUzYjc0ZGFmZjllMzA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新浪微博：@注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2164</Words>
  <Application>WPS 演示</Application>
  <PresentationFormat>自定义</PresentationFormat>
  <Paragraphs>161</Paragraphs>
  <Slides>19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微软雅黑</vt:lpstr>
      <vt:lpstr>Wingdings</vt:lpstr>
      <vt:lpstr>Calibri</vt:lpstr>
      <vt:lpstr>Arial Unicode MS</vt:lpstr>
      <vt:lpstr>新浪微博：@注龙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Peter-冯</dc:creator>
  <cp:lastModifiedBy>美婷</cp:lastModifiedBy>
  <cp:revision>287</cp:revision>
  <dcterms:created xsi:type="dcterms:W3CDTF">2013-10-08T09:05:00Z</dcterms:created>
  <dcterms:modified xsi:type="dcterms:W3CDTF">2024-09-05T09:01:00Z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向天歌官方免费模板01：蓝灰配色年终工作总结模板.ppt</vt:lpwstr>
  </property>
  <property fmtid="{D5CDD505-2E9C-101B-9397-08002B2CF9AE}" pid="3" name="fileid">
    <vt:lpwstr>719222</vt:lpwstr>
  </property>
  <property fmtid="{D5CDD505-2E9C-101B-9397-08002B2CF9AE}" pid="4" name="KSOProductBuildVer">
    <vt:lpwstr>2052-12.1.0.17857</vt:lpwstr>
  </property>
  <property fmtid="{D5CDD505-2E9C-101B-9397-08002B2CF9AE}" pid="5" name="ICV">
    <vt:lpwstr>494C2A07343F4736A930B259DFD979EF_12</vt:lpwstr>
  </property>
</Properties>
</file>